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E0E28-A1F4-46D3-A5B8-98784E740670}" type="datetimeFigureOut">
              <a:rPr lang="en-GB" smtClean="0"/>
              <a:t>14/11/2022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E3DF6-FAF9-46F5-AC38-FB6332347E9B}" type="slidenum">
              <a:rPr lang="en-GB" smtClean="0"/>
              <a:t>‹#›</a:t>
            </a:fld>
            <a:endParaRPr lang="en-GB"/>
          </a:p>
        </p:txBody>
      </p:sp>
    </p:spTree>
    <p:extLst>
      <p:ext uri="{BB962C8B-B14F-4D97-AF65-F5344CB8AC3E}">
        <p14:creationId xmlns:p14="http://schemas.microsoft.com/office/powerpoint/2010/main" val="11371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(Feel free to adapt to your own </a:t>
            </a:r>
            <a:r>
              <a:rPr lang="en-US" dirty="0" err="1"/>
              <a:t>organisation</a:t>
            </a:r>
            <a:r>
              <a:rPr lang="en-US" dirty="0"/>
              <a:t> and to the group being trained)</a:t>
            </a:r>
          </a:p>
          <a:p>
            <a:endParaRPr lang="en-GB" dirty="0"/>
          </a:p>
        </p:txBody>
      </p:sp>
      <p:sp>
        <p:nvSpPr>
          <p:cNvPr id="4" name="Slide Number Placeholder 3"/>
          <p:cNvSpPr>
            <a:spLocks noGrp="1"/>
          </p:cNvSpPr>
          <p:nvPr>
            <p:ph type="sldNum" sz="quarter" idx="5"/>
          </p:nvPr>
        </p:nvSpPr>
        <p:spPr/>
        <p:txBody>
          <a:bodyPr/>
          <a:lstStyle/>
          <a:p>
            <a:fld id="{A1CE3DF6-FAF9-46F5-AC38-FB6332347E9B}" type="slidenum">
              <a:rPr lang="en-GB" smtClean="0"/>
              <a:t>1</a:t>
            </a:fld>
            <a:endParaRPr lang="en-GB"/>
          </a:p>
        </p:txBody>
      </p:sp>
    </p:spTree>
    <p:extLst>
      <p:ext uri="{BB962C8B-B14F-4D97-AF65-F5344CB8AC3E}">
        <p14:creationId xmlns:p14="http://schemas.microsoft.com/office/powerpoint/2010/main" val="558142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CB6E-CD9F-43C3-BC52-EF78E456DE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3A1016E-F4BF-4B00-AA8A-1291327D07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9595B4-09D8-4463-8FD0-C0CA58353AF4}"/>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250C8D38-3980-4CF3-A91B-D9D823A504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F03869-12D6-4B1C-AD05-E4E4299EC656}"/>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275373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E23C9-7AD0-4CC2-8ED5-A3B60BDAF3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138980-9CA8-4F3B-A6EB-346CC72E6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C86B8F-8636-439B-AA58-300EFAECCF84}"/>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2EB10633-EE8D-4C6C-8D07-CFC2607D0E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BA74D7-75A8-4FAF-9CD0-48FF8EB91C9F}"/>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18791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C9B01-10A3-4826-B05D-4EE201670A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C35442-903E-4BFE-B1F7-31456A1A07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038503-207F-4EA4-9B12-D36F57A5BAC1}"/>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8BBACBAC-3EF7-421D-9148-AA0590F527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3F39B7-64BF-46C7-82F3-0EC1ABA23DA5}"/>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4275768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5BFB6-10A8-4AA5-B860-B2B3DB5D02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9514B4-9104-47AB-A450-D7A17AE55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32C2C4-A1B7-43A6-9D02-5A7E1655D1E0}"/>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AC420291-DADB-4FB5-BFF1-2BD5954ABE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DF53DF-5B9D-4939-B970-F77E1215FD93}"/>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402446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69B83-AEC2-4BC6-9D29-E9019431BB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4955354-8CEB-402D-BA82-27B2E1B988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4CA0E1-A0B9-41A3-BEA1-3932FE395F3A}"/>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16D33666-0FF4-40D9-A0A6-9AA8FF490B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6CF8B3-C972-4950-A06F-F671A31FBA25}"/>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813786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43D64-1D0D-40AC-8F42-D1C88A1EE1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6F2E1C-6979-4451-86C2-1C4ED9428C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A0BF82-92F0-47D9-8D8B-0D6BDED687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91A3CFA-D48D-4141-9926-16295997B014}"/>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6" name="Footer Placeholder 5">
            <a:extLst>
              <a:ext uri="{FF2B5EF4-FFF2-40B4-BE49-F238E27FC236}">
                <a16:creationId xmlns:a16="http://schemas.microsoft.com/office/drawing/2014/main" id="{CB44F493-65EE-470B-B6A4-84437F20F8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D73715-4FA4-4CED-86D1-42F3E4A46C95}"/>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2195326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0BE-1F7C-4DFE-8F0C-3871BC3FC14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2343E9-569D-4005-AF4F-DBC69DE182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2D9A21-B0A9-453D-9675-F55C5023BB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470AC2-EE3D-4185-803B-C6E7F86CD5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2ACD4E-84E2-4193-8E44-5FE6EC44D9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AE93316-89A7-46C6-BB90-F57B9A511C2A}"/>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8" name="Footer Placeholder 7">
            <a:extLst>
              <a:ext uri="{FF2B5EF4-FFF2-40B4-BE49-F238E27FC236}">
                <a16:creationId xmlns:a16="http://schemas.microsoft.com/office/drawing/2014/main" id="{09D66C84-C1BC-45F8-BB52-AA94447D53E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BACBC9E-DFCE-49BB-85DA-467A5EDFC630}"/>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1860929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CD665-68BE-40A0-9131-B7C83E1C65E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6B64FF2-6A00-41A3-AA2B-682C19FABFFD}"/>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4" name="Footer Placeholder 3">
            <a:extLst>
              <a:ext uri="{FF2B5EF4-FFF2-40B4-BE49-F238E27FC236}">
                <a16:creationId xmlns:a16="http://schemas.microsoft.com/office/drawing/2014/main" id="{535CA744-8D34-4D28-B209-220CA8234F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5188D0E-A371-4753-984C-5DBB6017F09B}"/>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2366524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1A763B-9234-4B71-9DFB-15A3DB41574F}"/>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3" name="Footer Placeholder 2">
            <a:extLst>
              <a:ext uri="{FF2B5EF4-FFF2-40B4-BE49-F238E27FC236}">
                <a16:creationId xmlns:a16="http://schemas.microsoft.com/office/drawing/2014/main" id="{95B5B257-D7E0-41AB-B859-1E47AF4AF0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AF141E-35AC-47B3-88E4-E8F638FB0325}"/>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4076381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ABA7-9276-4106-B1BF-CAAB9C62EB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F4B0214-3C27-492C-8E7F-F86883AA9A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AD9F66-6053-46B7-A342-6D028CEEC7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32A896-AFB9-40CC-8DC8-6A484F050835}"/>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6" name="Footer Placeholder 5">
            <a:extLst>
              <a:ext uri="{FF2B5EF4-FFF2-40B4-BE49-F238E27FC236}">
                <a16:creationId xmlns:a16="http://schemas.microsoft.com/office/drawing/2014/main" id="{4ECADA33-122C-48A7-B90A-626EE6C7F7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20EEF0-72B5-42AA-867F-008EF98AACCE}"/>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126591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C388F-EFBD-4749-B4C4-33499298D9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FCD77E2-D0FE-47F6-A3BF-C09B14287F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0B4CA8-D8D9-4853-AD0B-9B3F1245E1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F1462F-1623-4689-AF5C-8ECC06A8DC41}"/>
              </a:ext>
            </a:extLst>
          </p:cNvPr>
          <p:cNvSpPr>
            <a:spLocks noGrp="1"/>
          </p:cNvSpPr>
          <p:nvPr>
            <p:ph type="dt" sz="half" idx="10"/>
          </p:nvPr>
        </p:nvSpPr>
        <p:spPr/>
        <p:txBody>
          <a:bodyPr/>
          <a:lstStyle/>
          <a:p>
            <a:fld id="{10073EFD-2824-480E-A7B5-8507C6931281}" type="datetimeFigureOut">
              <a:rPr lang="en-GB" smtClean="0"/>
              <a:t>14/11/2022</a:t>
            </a:fld>
            <a:endParaRPr lang="en-GB"/>
          </a:p>
        </p:txBody>
      </p:sp>
      <p:sp>
        <p:nvSpPr>
          <p:cNvPr id="6" name="Footer Placeholder 5">
            <a:extLst>
              <a:ext uri="{FF2B5EF4-FFF2-40B4-BE49-F238E27FC236}">
                <a16:creationId xmlns:a16="http://schemas.microsoft.com/office/drawing/2014/main" id="{9B1858F9-20C4-41B4-BF46-C74988C40B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34543C-572D-4810-8EFA-F49B79584CC1}"/>
              </a:ext>
            </a:extLst>
          </p:cNvPr>
          <p:cNvSpPr>
            <a:spLocks noGrp="1"/>
          </p:cNvSpPr>
          <p:nvPr>
            <p:ph type="sldNum" sz="quarter" idx="12"/>
          </p:nvPr>
        </p:nvSpPr>
        <p:spPr/>
        <p:txBody>
          <a:bodyPr/>
          <a:lstStyle/>
          <a:p>
            <a:fld id="{314933C9-DE61-4E5D-BC3D-59929ED809C8}" type="slidenum">
              <a:rPr lang="en-GB" smtClean="0"/>
              <a:t>‹#›</a:t>
            </a:fld>
            <a:endParaRPr lang="en-GB"/>
          </a:p>
        </p:txBody>
      </p:sp>
    </p:spTree>
    <p:extLst>
      <p:ext uri="{BB962C8B-B14F-4D97-AF65-F5344CB8AC3E}">
        <p14:creationId xmlns:p14="http://schemas.microsoft.com/office/powerpoint/2010/main" val="93528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F2766C-0283-4F95-81FD-BB878B6B1B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841FD4-A487-47EB-9596-C6177D4CFC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F3D06A-CF17-4B22-A1F1-E492FC3DAB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073EFD-2824-480E-A7B5-8507C6931281}" type="datetimeFigureOut">
              <a:rPr lang="en-GB" smtClean="0"/>
              <a:t>14/11/2022</a:t>
            </a:fld>
            <a:endParaRPr lang="en-GB"/>
          </a:p>
        </p:txBody>
      </p:sp>
      <p:sp>
        <p:nvSpPr>
          <p:cNvPr id="5" name="Footer Placeholder 4">
            <a:extLst>
              <a:ext uri="{FF2B5EF4-FFF2-40B4-BE49-F238E27FC236}">
                <a16:creationId xmlns:a16="http://schemas.microsoft.com/office/drawing/2014/main" id="{B7405C00-A01E-40C6-B151-87DEF8F1BF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AFDA2-E574-4769-99DC-3ADEF10AE2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933C9-DE61-4E5D-BC3D-59929ED809C8}" type="slidenum">
              <a:rPr lang="en-GB" smtClean="0"/>
              <a:t>‹#›</a:t>
            </a:fld>
            <a:endParaRPr lang="en-GB"/>
          </a:p>
        </p:txBody>
      </p:sp>
    </p:spTree>
    <p:extLst>
      <p:ext uri="{BB962C8B-B14F-4D97-AF65-F5344CB8AC3E}">
        <p14:creationId xmlns:p14="http://schemas.microsoft.com/office/powerpoint/2010/main" val="1507969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C5BD9-E46C-4FF9-9095-59C7DE892F03}"/>
              </a:ext>
            </a:extLst>
          </p:cNvPr>
          <p:cNvSpPr>
            <a:spLocks noGrp="1"/>
          </p:cNvSpPr>
          <p:nvPr>
            <p:ph type="ctrTitle"/>
          </p:nvPr>
        </p:nvSpPr>
        <p:spPr/>
        <p:txBody>
          <a:bodyPr/>
          <a:lstStyle/>
          <a:p>
            <a:r>
              <a:rPr lang="en-GB" b="1" dirty="0"/>
              <a:t>Dynamic Risk Assessment</a:t>
            </a:r>
            <a:r>
              <a:rPr lang="en-GB" dirty="0"/>
              <a:t> </a:t>
            </a:r>
            <a:r>
              <a:rPr lang="en-GB" b="1" dirty="0"/>
              <a:t>(DRA)</a:t>
            </a:r>
          </a:p>
        </p:txBody>
      </p:sp>
      <p:sp>
        <p:nvSpPr>
          <p:cNvPr id="3" name="Subtitle 2">
            <a:extLst>
              <a:ext uri="{FF2B5EF4-FFF2-40B4-BE49-F238E27FC236}">
                <a16:creationId xmlns:a16="http://schemas.microsoft.com/office/drawing/2014/main" id="{3143275D-6667-4E69-8D18-FF06E4F4B683}"/>
              </a:ext>
            </a:extLst>
          </p:cNvPr>
          <p:cNvSpPr>
            <a:spLocks noGrp="1"/>
          </p:cNvSpPr>
          <p:nvPr>
            <p:ph type="subTitle" idx="1"/>
          </p:nvPr>
        </p:nvSpPr>
        <p:spPr/>
        <p:txBody>
          <a:bodyPr/>
          <a:lstStyle/>
          <a:p>
            <a:r>
              <a:rPr lang="en-GB" dirty="0"/>
              <a:t>Toolbox Talk</a:t>
            </a:r>
          </a:p>
        </p:txBody>
      </p:sp>
      <p:sp>
        <p:nvSpPr>
          <p:cNvPr id="4" name="Footer Placeholder 3">
            <a:extLst>
              <a:ext uri="{FF2B5EF4-FFF2-40B4-BE49-F238E27FC236}">
                <a16:creationId xmlns:a16="http://schemas.microsoft.com/office/drawing/2014/main" id="{7BD6E60F-F9D0-466F-AB01-186D24A3218B}"/>
              </a:ext>
            </a:extLst>
          </p:cNvPr>
          <p:cNvSpPr>
            <a:spLocks noGrp="1"/>
          </p:cNvSpPr>
          <p:nvPr>
            <p:ph type="ftr" sz="quarter" idx="11"/>
          </p:nvPr>
        </p:nvSpPr>
        <p:spPr>
          <a:xfrm>
            <a:off x="275207" y="6356350"/>
            <a:ext cx="11745157" cy="365125"/>
          </a:xfrm>
        </p:spPr>
        <p:txBody>
          <a:bodyPr/>
          <a:lstStyle/>
          <a:p>
            <a:pPr algn="l"/>
            <a:r>
              <a:rPr lang="en-US" sz="600"/>
              <a:t>© Agora </a:t>
            </a:r>
            <a:r>
              <a:rPr lang="en-US" sz="600" dirty="0"/>
              <a:t>Business Publications LLP. The information in this document is for general guidance only and is not intended to address the circumstances of any particular individual or entity. The document may need to be tailored to suit individual circumstances and professional advice should be sought before any action is taken, or any decision is made to refrain from action. To the fullest extent permitted by law, Agora Business Publications LLP and our contributors do not accept liability for any direct, indirect, special, consequential or other losses or damages of whatsoever kind arising from any action or inaction of the user other than liability limited to the fee paid for the document.</a:t>
            </a:r>
            <a:endParaRPr lang="en-GB" sz="600" dirty="0"/>
          </a:p>
        </p:txBody>
      </p:sp>
      <p:sp>
        <p:nvSpPr>
          <p:cNvPr id="5" name="Rectangle 2">
            <a:extLst>
              <a:ext uri="{FF2B5EF4-FFF2-40B4-BE49-F238E27FC236}">
                <a16:creationId xmlns:a16="http://schemas.microsoft.com/office/drawing/2014/main" id="{E85BE7C2-D1D4-492B-A7B1-A017B93F846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a:extLst>
              <a:ext uri="{FF2B5EF4-FFF2-40B4-BE49-F238E27FC236}">
                <a16:creationId xmlns:a16="http://schemas.microsoft.com/office/drawing/2014/main" id="{5A5DFC2D-035E-1A3C-BCA8-5A144C98E4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2200" y="3968750"/>
            <a:ext cx="2387600" cy="2387600"/>
          </a:xfrm>
          <a:prstGeom prst="rect">
            <a:avLst/>
          </a:prstGeom>
        </p:spPr>
      </p:pic>
    </p:spTree>
    <p:extLst>
      <p:ext uri="{BB962C8B-B14F-4D97-AF65-F5344CB8AC3E}">
        <p14:creationId xmlns:p14="http://schemas.microsoft.com/office/powerpoint/2010/main" val="274064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73F00-898C-40C2-A24E-6689215092C1}"/>
              </a:ext>
            </a:extLst>
          </p:cNvPr>
          <p:cNvSpPr>
            <a:spLocks noGrp="1"/>
          </p:cNvSpPr>
          <p:nvPr>
            <p:ph type="title"/>
          </p:nvPr>
        </p:nvSpPr>
        <p:spPr/>
        <p:txBody>
          <a:bodyPr/>
          <a:lstStyle/>
          <a:p>
            <a:r>
              <a:rPr lang="en-GB" b="1" dirty="0"/>
              <a:t>Conclusion</a:t>
            </a:r>
          </a:p>
        </p:txBody>
      </p:sp>
      <p:sp>
        <p:nvSpPr>
          <p:cNvPr id="3" name="Content Placeholder 2">
            <a:extLst>
              <a:ext uri="{FF2B5EF4-FFF2-40B4-BE49-F238E27FC236}">
                <a16:creationId xmlns:a16="http://schemas.microsoft.com/office/drawing/2014/main" id="{98CC4A85-3080-48FE-9662-3CFB2D2AEBAC}"/>
              </a:ext>
            </a:extLst>
          </p:cNvPr>
          <p:cNvSpPr>
            <a:spLocks noGrp="1"/>
          </p:cNvSpPr>
          <p:nvPr>
            <p:ph idx="1"/>
          </p:nvPr>
        </p:nvSpPr>
        <p:spPr/>
        <p:txBody>
          <a:bodyPr/>
          <a:lstStyle/>
          <a:p>
            <a:r>
              <a:rPr lang="en-US" dirty="0"/>
              <a:t>Any questions?</a:t>
            </a:r>
          </a:p>
          <a:p>
            <a:r>
              <a:rPr lang="en-US" dirty="0"/>
              <a:t>Remember ‘work safe, go home safe’.</a:t>
            </a:r>
          </a:p>
          <a:p>
            <a:r>
              <a:rPr lang="en-US" dirty="0"/>
              <a:t>Always check with your manager or supervisor if you have any concerns about this or other health and safety matters.</a:t>
            </a:r>
          </a:p>
          <a:p>
            <a:endParaRPr lang="en-GB" dirty="0"/>
          </a:p>
        </p:txBody>
      </p:sp>
    </p:spTree>
    <p:extLst>
      <p:ext uri="{BB962C8B-B14F-4D97-AF65-F5344CB8AC3E}">
        <p14:creationId xmlns:p14="http://schemas.microsoft.com/office/powerpoint/2010/main" val="45233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D2F3-E7EA-43D4-902E-38EC65D8685C}"/>
              </a:ext>
            </a:extLst>
          </p:cNvPr>
          <p:cNvSpPr>
            <a:spLocks noGrp="1"/>
          </p:cNvSpPr>
          <p:nvPr>
            <p:ph type="title"/>
          </p:nvPr>
        </p:nvSpPr>
        <p:spPr/>
        <p:txBody>
          <a:bodyPr/>
          <a:lstStyle/>
          <a:p>
            <a:r>
              <a:rPr lang="en-GB" b="1" dirty="0"/>
              <a:t>What is a Dynamic Risk Assessment?</a:t>
            </a:r>
          </a:p>
        </p:txBody>
      </p:sp>
      <p:sp>
        <p:nvSpPr>
          <p:cNvPr id="3" name="Content Placeholder 2">
            <a:extLst>
              <a:ext uri="{FF2B5EF4-FFF2-40B4-BE49-F238E27FC236}">
                <a16:creationId xmlns:a16="http://schemas.microsoft.com/office/drawing/2014/main" id="{258D6C34-8C37-4833-8ED4-764596132F3C}"/>
              </a:ext>
            </a:extLst>
          </p:cNvPr>
          <p:cNvSpPr>
            <a:spLocks noGrp="1"/>
          </p:cNvSpPr>
          <p:nvPr>
            <p:ph idx="1"/>
          </p:nvPr>
        </p:nvSpPr>
        <p:spPr/>
        <p:txBody>
          <a:bodyPr/>
          <a:lstStyle/>
          <a:p>
            <a:r>
              <a:rPr lang="en-US" dirty="0"/>
              <a:t>Dynamic risk assessment is something we all do every day.</a:t>
            </a:r>
          </a:p>
          <a:p>
            <a:endParaRPr lang="en-US" dirty="0"/>
          </a:p>
          <a:p>
            <a:r>
              <a:rPr lang="en-US" dirty="0"/>
              <a:t>It is the continuous process of identifying hazards (things which may cause harm), assessing the risks, and taking action based on that assessment.</a:t>
            </a:r>
          </a:p>
          <a:p>
            <a:endParaRPr lang="en-US" dirty="0"/>
          </a:p>
          <a:p>
            <a:r>
              <a:rPr lang="en-US" dirty="0"/>
              <a:t>Every time you cross the road you unconsciously make a dynamic risk assessment! </a:t>
            </a:r>
          </a:p>
          <a:p>
            <a:pPr marL="0" indent="0">
              <a:buNone/>
            </a:pPr>
            <a:endParaRPr lang="en-GB" dirty="0"/>
          </a:p>
        </p:txBody>
      </p:sp>
    </p:spTree>
    <p:extLst>
      <p:ext uri="{BB962C8B-B14F-4D97-AF65-F5344CB8AC3E}">
        <p14:creationId xmlns:p14="http://schemas.microsoft.com/office/powerpoint/2010/main" val="3019485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C9E82-B01B-4CD4-ACA4-6EBC9AD6B9AF}"/>
              </a:ext>
            </a:extLst>
          </p:cNvPr>
          <p:cNvSpPr>
            <a:spLocks noGrp="1"/>
          </p:cNvSpPr>
          <p:nvPr>
            <p:ph type="title"/>
          </p:nvPr>
        </p:nvSpPr>
        <p:spPr/>
        <p:txBody>
          <a:bodyPr/>
          <a:lstStyle/>
          <a:p>
            <a:r>
              <a:rPr lang="en-GB" b="1" dirty="0"/>
              <a:t>Who Needs to Use DRA at Work?</a:t>
            </a:r>
          </a:p>
        </p:txBody>
      </p:sp>
      <p:sp>
        <p:nvSpPr>
          <p:cNvPr id="3" name="Content Placeholder 2">
            <a:extLst>
              <a:ext uri="{FF2B5EF4-FFF2-40B4-BE49-F238E27FC236}">
                <a16:creationId xmlns:a16="http://schemas.microsoft.com/office/drawing/2014/main" id="{38B3050F-D571-4B2B-8533-0D0683EE0A9A}"/>
              </a:ext>
            </a:extLst>
          </p:cNvPr>
          <p:cNvSpPr>
            <a:spLocks noGrp="1"/>
          </p:cNvSpPr>
          <p:nvPr>
            <p:ph idx="1"/>
          </p:nvPr>
        </p:nvSpPr>
        <p:spPr/>
        <p:txBody>
          <a:bodyPr>
            <a:normAutofit/>
          </a:bodyPr>
          <a:lstStyle/>
          <a:p>
            <a:r>
              <a:rPr lang="en-US" dirty="0"/>
              <a:t>Your employer must plan for most risks at work by identifying hazards in advance, deciding who might be harmed and how, and managing the risk of harm by putting control measures in place.</a:t>
            </a:r>
          </a:p>
          <a:p>
            <a:r>
              <a:rPr lang="en-US" dirty="0"/>
              <a:t>But in some work activities not all hazards can be identified in advance or reasonably anticipated.</a:t>
            </a:r>
          </a:p>
          <a:p>
            <a:r>
              <a:rPr lang="en-US" dirty="0"/>
              <a:t>Examples of this are where you visit other people’s premises, including homes, or where you are called to attend an incident such as a breakdown.</a:t>
            </a:r>
          </a:p>
          <a:p>
            <a:r>
              <a:rPr lang="en-US" dirty="0"/>
              <a:t>&lt;Insert your own relevant examples here&gt;</a:t>
            </a:r>
          </a:p>
          <a:p>
            <a:endParaRPr lang="en-GB" dirty="0"/>
          </a:p>
        </p:txBody>
      </p:sp>
    </p:spTree>
    <p:extLst>
      <p:ext uri="{BB962C8B-B14F-4D97-AF65-F5344CB8AC3E}">
        <p14:creationId xmlns:p14="http://schemas.microsoft.com/office/powerpoint/2010/main" val="4270556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E8D8A-7252-4230-8F61-43B7FD157BDD}"/>
              </a:ext>
            </a:extLst>
          </p:cNvPr>
          <p:cNvSpPr>
            <a:spLocks noGrp="1"/>
          </p:cNvSpPr>
          <p:nvPr>
            <p:ph type="title"/>
          </p:nvPr>
        </p:nvSpPr>
        <p:spPr/>
        <p:txBody>
          <a:bodyPr/>
          <a:lstStyle/>
          <a:p>
            <a:r>
              <a:rPr lang="en-GB" b="1" dirty="0"/>
              <a:t>When to Use DRA</a:t>
            </a:r>
          </a:p>
        </p:txBody>
      </p:sp>
      <p:sp>
        <p:nvSpPr>
          <p:cNvPr id="3" name="Content Placeholder 2">
            <a:extLst>
              <a:ext uri="{FF2B5EF4-FFF2-40B4-BE49-F238E27FC236}">
                <a16:creationId xmlns:a16="http://schemas.microsoft.com/office/drawing/2014/main" id="{D454D2B4-AC05-4689-98D3-6520B8AAD99F}"/>
              </a:ext>
            </a:extLst>
          </p:cNvPr>
          <p:cNvSpPr>
            <a:spLocks noGrp="1"/>
          </p:cNvSpPr>
          <p:nvPr>
            <p:ph idx="1"/>
          </p:nvPr>
        </p:nvSpPr>
        <p:spPr/>
        <p:txBody>
          <a:bodyPr/>
          <a:lstStyle/>
          <a:p>
            <a:r>
              <a:rPr lang="en-US" dirty="0"/>
              <a:t>DRA should build on existing risk assessments or procedures, it is not a substitute for them.</a:t>
            </a:r>
          </a:p>
          <a:p>
            <a:endParaRPr lang="en-US" dirty="0"/>
          </a:p>
          <a:p>
            <a:r>
              <a:rPr lang="en-US" dirty="0"/>
              <a:t>DRA should be applied to areas where it helps most – situations in which risks change quickly or may not be fully known until the job is underway.</a:t>
            </a:r>
          </a:p>
          <a:p>
            <a:endParaRPr lang="en-GB" dirty="0"/>
          </a:p>
        </p:txBody>
      </p:sp>
    </p:spTree>
    <p:extLst>
      <p:ext uri="{BB962C8B-B14F-4D97-AF65-F5344CB8AC3E}">
        <p14:creationId xmlns:p14="http://schemas.microsoft.com/office/powerpoint/2010/main" val="126087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78B7F-28FA-4B94-A4DD-7F7C7FF75811}"/>
              </a:ext>
            </a:extLst>
          </p:cNvPr>
          <p:cNvSpPr>
            <a:spLocks noGrp="1"/>
          </p:cNvSpPr>
          <p:nvPr>
            <p:ph type="title"/>
          </p:nvPr>
        </p:nvSpPr>
        <p:spPr/>
        <p:txBody>
          <a:bodyPr/>
          <a:lstStyle/>
          <a:p>
            <a:r>
              <a:rPr lang="en-GB" b="1" dirty="0"/>
              <a:t>DRA Example</a:t>
            </a:r>
          </a:p>
        </p:txBody>
      </p:sp>
      <p:sp>
        <p:nvSpPr>
          <p:cNvPr id="3" name="Content Placeholder 2">
            <a:extLst>
              <a:ext uri="{FF2B5EF4-FFF2-40B4-BE49-F238E27FC236}">
                <a16:creationId xmlns:a16="http://schemas.microsoft.com/office/drawing/2014/main" id="{51B6E12D-7C55-4D96-83C5-B9A53F204584}"/>
              </a:ext>
            </a:extLst>
          </p:cNvPr>
          <p:cNvSpPr>
            <a:spLocks noGrp="1"/>
          </p:cNvSpPr>
          <p:nvPr>
            <p:ph idx="1"/>
          </p:nvPr>
        </p:nvSpPr>
        <p:spPr/>
        <p:txBody>
          <a:bodyPr/>
          <a:lstStyle/>
          <a:p>
            <a:pPr marL="0" indent="0">
              <a:buNone/>
            </a:pPr>
            <a:r>
              <a:rPr lang="en-US" dirty="0"/>
              <a:t>You arrive at a delivery address and see this sign – what would you do?</a:t>
            </a:r>
          </a:p>
          <a:p>
            <a:endParaRPr lang="en-GB" dirty="0"/>
          </a:p>
        </p:txBody>
      </p:sp>
      <p:pic>
        <p:nvPicPr>
          <p:cNvPr id="6" name="Picture 5">
            <a:extLst>
              <a:ext uri="{FF2B5EF4-FFF2-40B4-BE49-F238E27FC236}">
                <a16:creationId xmlns:a16="http://schemas.microsoft.com/office/drawing/2014/main" id="{16370C03-8138-413F-997A-BD423C13B39A}"/>
              </a:ext>
            </a:extLst>
          </p:cNvPr>
          <p:cNvPicPr>
            <a:picLocks noChangeAspect="1"/>
          </p:cNvPicPr>
          <p:nvPr/>
        </p:nvPicPr>
        <p:blipFill>
          <a:blip r:embed="rId2"/>
          <a:stretch>
            <a:fillRect/>
          </a:stretch>
        </p:blipFill>
        <p:spPr>
          <a:xfrm>
            <a:off x="3678072" y="2485578"/>
            <a:ext cx="4835856" cy="3384066"/>
          </a:xfrm>
          <a:prstGeom prst="rect">
            <a:avLst/>
          </a:prstGeom>
        </p:spPr>
      </p:pic>
    </p:spTree>
    <p:extLst>
      <p:ext uri="{BB962C8B-B14F-4D97-AF65-F5344CB8AC3E}">
        <p14:creationId xmlns:p14="http://schemas.microsoft.com/office/powerpoint/2010/main" val="1851831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7BE05-26CB-4938-97D9-E7C3AEF77AC2}"/>
              </a:ext>
            </a:extLst>
          </p:cNvPr>
          <p:cNvSpPr>
            <a:spLocks noGrp="1"/>
          </p:cNvSpPr>
          <p:nvPr>
            <p:ph type="title"/>
          </p:nvPr>
        </p:nvSpPr>
        <p:spPr/>
        <p:txBody>
          <a:bodyPr/>
          <a:lstStyle/>
          <a:p>
            <a:r>
              <a:rPr lang="en-GB" b="1" dirty="0"/>
              <a:t>DRA Example Discussion Points</a:t>
            </a:r>
          </a:p>
        </p:txBody>
      </p:sp>
      <p:sp>
        <p:nvSpPr>
          <p:cNvPr id="3" name="Content Placeholder 2">
            <a:extLst>
              <a:ext uri="{FF2B5EF4-FFF2-40B4-BE49-F238E27FC236}">
                <a16:creationId xmlns:a16="http://schemas.microsoft.com/office/drawing/2014/main" id="{41E61F3C-0877-46C1-A861-1B95CAC25A84}"/>
              </a:ext>
            </a:extLst>
          </p:cNvPr>
          <p:cNvSpPr>
            <a:spLocks noGrp="1"/>
          </p:cNvSpPr>
          <p:nvPr>
            <p:ph idx="1"/>
          </p:nvPr>
        </p:nvSpPr>
        <p:spPr/>
        <p:txBody>
          <a:bodyPr>
            <a:normAutofit fontScale="92500" lnSpcReduction="20000"/>
          </a:bodyPr>
          <a:lstStyle/>
          <a:p>
            <a:pPr marL="0" indent="0">
              <a:buNone/>
            </a:pPr>
            <a:r>
              <a:rPr lang="en-US" dirty="0"/>
              <a:t>What sort of questions would you ask yourself as you make a DRA?</a:t>
            </a:r>
          </a:p>
          <a:p>
            <a:endParaRPr lang="en-US" dirty="0"/>
          </a:p>
          <a:p>
            <a:pPr marL="514350" indent="-514350">
              <a:buFont typeface="+mj-lt"/>
              <a:buAutoNum type="arabicPeriod"/>
            </a:pPr>
            <a:r>
              <a:rPr lang="en-US" dirty="0"/>
              <a:t>Should I go in? Think about whether you are on your own and therefore more vulnerable, whether your vehicle is suitable for the terrain etc.</a:t>
            </a:r>
          </a:p>
          <a:p>
            <a:pPr marL="514350" indent="-514350">
              <a:buFont typeface="+mj-lt"/>
              <a:buAutoNum type="arabicPeriod"/>
            </a:pPr>
            <a:r>
              <a:rPr lang="en-US" dirty="0"/>
              <a:t>Do I know or can I see what’s beyond the gate?</a:t>
            </a:r>
          </a:p>
          <a:p>
            <a:pPr marL="514350" indent="-514350">
              <a:buFont typeface="+mj-lt"/>
              <a:buAutoNum type="arabicPeriod"/>
            </a:pPr>
            <a:r>
              <a:rPr lang="en-US" dirty="0"/>
              <a:t>Does my mobile phone work here if I need to seek assistance?</a:t>
            </a:r>
          </a:p>
          <a:p>
            <a:pPr marL="514350" indent="-514350">
              <a:buFont typeface="+mj-lt"/>
              <a:buAutoNum type="arabicPeriod"/>
            </a:pPr>
            <a:r>
              <a:rPr lang="en-US" dirty="0"/>
              <a:t>Can I get further information before making a decision? For example, is there a telephone number for the premises I can ring to let them know I’m here and ask them to come to the gate? </a:t>
            </a:r>
          </a:p>
          <a:p>
            <a:pPr marL="514350" indent="-514350">
              <a:buFont typeface="+mj-lt"/>
              <a:buAutoNum type="arabicPeriod"/>
            </a:pPr>
            <a:r>
              <a:rPr lang="en-US" dirty="0"/>
              <a:t>Should I get in contact with my office to let them know I‘m here, what I’ve found and get advice?</a:t>
            </a:r>
          </a:p>
          <a:p>
            <a:pPr marL="514350" indent="-514350">
              <a:buFont typeface="+mj-lt"/>
              <a:buAutoNum type="arabicPeriod"/>
            </a:pPr>
            <a:r>
              <a:rPr lang="en-US" dirty="0"/>
              <a:t>Does it feel safe?</a:t>
            </a:r>
          </a:p>
          <a:p>
            <a:endParaRPr lang="en-GB" dirty="0"/>
          </a:p>
        </p:txBody>
      </p:sp>
    </p:spTree>
    <p:extLst>
      <p:ext uri="{BB962C8B-B14F-4D97-AF65-F5344CB8AC3E}">
        <p14:creationId xmlns:p14="http://schemas.microsoft.com/office/powerpoint/2010/main" val="2877775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42CB5-4718-4B4D-AA97-DCF924D02D91}"/>
              </a:ext>
            </a:extLst>
          </p:cNvPr>
          <p:cNvSpPr>
            <a:spLocks noGrp="1"/>
          </p:cNvSpPr>
          <p:nvPr>
            <p:ph type="title"/>
          </p:nvPr>
        </p:nvSpPr>
        <p:spPr/>
        <p:txBody>
          <a:bodyPr/>
          <a:lstStyle/>
          <a:p>
            <a:r>
              <a:rPr lang="en-GB" b="1" dirty="0"/>
              <a:t>DRA Example</a:t>
            </a:r>
          </a:p>
        </p:txBody>
      </p:sp>
      <p:sp>
        <p:nvSpPr>
          <p:cNvPr id="3" name="Content Placeholder 2">
            <a:extLst>
              <a:ext uri="{FF2B5EF4-FFF2-40B4-BE49-F238E27FC236}">
                <a16:creationId xmlns:a16="http://schemas.microsoft.com/office/drawing/2014/main" id="{75010177-1FC7-45CB-9129-3A3DA970C717}"/>
              </a:ext>
            </a:extLst>
          </p:cNvPr>
          <p:cNvSpPr>
            <a:spLocks noGrp="1"/>
          </p:cNvSpPr>
          <p:nvPr>
            <p:ph idx="1"/>
          </p:nvPr>
        </p:nvSpPr>
        <p:spPr/>
        <p:txBody>
          <a:bodyPr/>
          <a:lstStyle/>
          <a:p>
            <a:pPr marL="0" indent="0">
              <a:buNone/>
            </a:pPr>
            <a:r>
              <a:rPr lang="en-US" dirty="0"/>
              <a:t>&lt;Insert an example relevant to your work here&gt;</a:t>
            </a:r>
          </a:p>
          <a:p>
            <a:endParaRPr lang="en-GB" dirty="0"/>
          </a:p>
        </p:txBody>
      </p:sp>
    </p:spTree>
    <p:extLst>
      <p:ext uri="{BB962C8B-B14F-4D97-AF65-F5344CB8AC3E}">
        <p14:creationId xmlns:p14="http://schemas.microsoft.com/office/powerpoint/2010/main" val="1199574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29AAA-2F70-4EC1-BD38-89CDD98F89E6}"/>
              </a:ext>
            </a:extLst>
          </p:cNvPr>
          <p:cNvSpPr>
            <a:spLocks noGrp="1"/>
          </p:cNvSpPr>
          <p:nvPr>
            <p:ph type="title"/>
          </p:nvPr>
        </p:nvSpPr>
        <p:spPr/>
        <p:txBody>
          <a:bodyPr/>
          <a:lstStyle/>
          <a:p>
            <a:r>
              <a:rPr lang="en-GB" b="1" dirty="0"/>
              <a:t>Do You Need to Record DRAs?</a:t>
            </a:r>
          </a:p>
        </p:txBody>
      </p:sp>
      <p:sp>
        <p:nvSpPr>
          <p:cNvPr id="3" name="Content Placeholder 2">
            <a:extLst>
              <a:ext uri="{FF2B5EF4-FFF2-40B4-BE49-F238E27FC236}">
                <a16:creationId xmlns:a16="http://schemas.microsoft.com/office/drawing/2014/main" id="{4EC81565-44B6-4BCE-B8C0-BD5639B9930B}"/>
              </a:ext>
            </a:extLst>
          </p:cNvPr>
          <p:cNvSpPr>
            <a:spLocks noGrp="1"/>
          </p:cNvSpPr>
          <p:nvPr>
            <p:ph idx="1"/>
          </p:nvPr>
        </p:nvSpPr>
        <p:spPr/>
        <p:txBody>
          <a:bodyPr/>
          <a:lstStyle/>
          <a:p>
            <a:r>
              <a:rPr lang="en-US" dirty="0"/>
              <a:t>Most DRAs do not need to be recorded unless your employer asks you to.</a:t>
            </a:r>
          </a:p>
          <a:p>
            <a:r>
              <a:rPr lang="en-US" dirty="0"/>
              <a:t>But you should let your employer know if you have come across a hazard or a risk which can be added to the risk assessment for the activity. </a:t>
            </a:r>
          </a:p>
          <a:p>
            <a:r>
              <a:rPr lang="en-US" dirty="0"/>
              <a:t>Your employer can then fully assess and manage the risks in the future.</a:t>
            </a:r>
          </a:p>
          <a:p>
            <a:endParaRPr lang="en-GB" dirty="0"/>
          </a:p>
        </p:txBody>
      </p:sp>
    </p:spTree>
    <p:extLst>
      <p:ext uri="{BB962C8B-B14F-4D97-AF65-F5344CB8AC3E}">
        <p14:creationId xmlns:p14="http://schemas.microsoft.com/office/powerpoint/2010/main" val="1538590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60DCC-2B27-4A3B-9C35-EA3B440EF5CF}"/>
              </a:ext>
            </a:extLst>
          </p:cNvPr>
          <p:cNvSpPr>
            <a:spLocks noGrp="1"/>
          </p:cNvSpPr>
          <p:nvPr>
            <p:ph type="title"/>
          </p:nvPr>
        </p:nvSpPr>
        <p:spPr/>
        <p:txBody>
          <a:bodyPr/>
          <a:lstStyle/>
          <a:p>
            <a:r>
              <a:rPr lang="en-GB" b="1" dirty="0"/>
              <a:t>Don’t Underestimate Your ‘Gut Feeling’</a:t>
            </a:r>
          </a:p>
        </p:txBody>
      </p:sp>
      <p:sp>
        <p:nvSpPr>
          <p:cNvPr id="3" name="Content Placeholder 2">
            <a:extLst>
              <a:ext uri="{FF2B5EF4-FFF2-40B4-BE49-F238E27FC236}">
                <a16:creationId xmlns:a16="http://schemas.microsoft.com/office/drawing/2014/main" id="{94B66A32-3E5E-44E3-9059-58C771EEC86B}"/>
              </a:ext>
            </a:extLst>
          </p:cNvPr>
          <p:cNvSpPr>
            <a:spLocks noGrp="1"/>
          </p:cNvSpPr>
          <p:nvPr>
            <p:ph idx="1"/>
          </p:nvPr>
        </p:nvSpPr>
        <p:spPr/>
        <p:txBody>
          <a:bodyPr/>
          <a:lstStyle/>
          <a:p>
            <a:pPr marL="0" indent="0">
              <a:buNone/>
            </a:pPr>
            <a:r>
              <a:rPr lang="en-US" dirty="0"/>
              <a:t>If you feel that a work activity is unsafe then you must withdraw and seek advice before proceeding.</a:t>
            </a:r>
          </a:p>
          <a:p>
            <a:pPr marL="0" indent="0">
              <a:buNone/>
            </a:pPr>
            <a:endParaRPr lang="en-GB" dirty="0"/>
          </a:p>
        </p:txBody>
      </p:sp>
    </p:spTree>
    <p:extLst>
      <p:ext uri="{BB962C8B-B14F-4D97-AF65-F5344CB8AC3E}">
        <p14:creationId xmlns:p14="http://schemas.microsoft.com/office/powerpoint/2010/main" val="858042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647</Words>
  <Application>Microsoft Office PowerPoint</Application>
  <PresentationFormat>Widescreen</PresentationFormat>
  <Paragraphs>43</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Dynamic Risk Assessment (DRA)</vt:lpstr>
      <vt:lpstr>What is a Dynamic Risk Assessment?</vt:lpstr>
      <vt:lpstr>Who Needs to Use DRA at Work?</vt:lpstr>
      <vt:lpstr>When to Use DRA</vt:lpstr>
      <vt:lpstr>DRA Example</vt:lpstr>
      <vt:lpstr>DRA Example Discussion Points</vt:lpstr>
      <vt:lpstr>DRA Example</vt:lpstr>
      <vt:lpstr>Do You Need to Record DRAs?</vt:lpstr>
      <vt:lpstr>Don’t Underestimate Your ‘Gut Feeling’</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Risk Assessment (DRA)</dc:title>
  <dc:creator>Emma Dobson</dc:creator>
  <cp:lastModifiedBy>home</cp:lastModifiedBy>
  <cp:revision>8</cp:revision>
  <dcterms:created xsi:type="dcterms:W3CDTF">2019-07-30T07:55:07Z</dcterms:created>
  <dcterms:modified xsi:type="dcterms:W3CDTF">2022-11-14T20:04:03Z</dcterms:modified>
</cp:coreProperties>
</file>